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7"/>
  </p:notesMasterIdLst>
  <p:sldIdLst>
    <p:sldId id="280" r:id="rId2"/>
    <p:sldId id="256" r:id="rId3"/>
    <p:sldId id="275" r:id="rId4"/>
    <p:sldId id="284" r:id="rId5"/>
    <p:sldId id="28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2"/>
    <p:restoredTop sz="94676"/>
  </p:normalViewPr>
  <p:slideViewPr>
    <p:cSldViewPr snapToGrid="0" snapToObjects="1">
      <p:cViewPr varScale="1">
        <p:scale>
          <a:sx n="72" d="100"/>
          <a:sy n="72" d="100"/>
        </p:scale>
        <p:origin x="1506" y="72"/>
      </p:cViewPr>
      <p:guideLst>
        <p:guide orient="horz" pos="368"/>
        <p:guide pos="3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18.jpg"/><Relationship Id="rId3" Type="http://schemas.openxmlformats.org/officeDocument/2006/relationships/image" Target="../media/image13.png"/><Relationship Id="rId7" Type="http://schemas.openxmlformats.org/officeDocument/2006/relationships/image" Target="../media/image15.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2.jpg"/><Relationship Id="rId6" Type="http://schemas.openxmlformats.org/officeDocument/2006/relationships/hyperlink" Target="https://en.wikipedia.org/wiki/Fuel_gas" TargetMode="External"/><Relationship Id="rId11" Type="http://schemas.openxmlformats.org/officeDocument/2006/relationships/image" Target="../media/image17.jpg"/><Relationship Id="rId5" Type="http://schemas.openxmlformats.org/officeDocument/2006/relationships/image" Target="../media/image14.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16.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16.JPG"/><Relationship Id="rId3" Type="http://schemas.openxmlformats.org/officeDocument/2006/relationships/image" Target="../media/image18.jpg"/><Relationship Id="rId7" Type="http://schemas.openxmlformats.org/officeDocument/2006/relationships/image" Target="../media/image17.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12.jpg"/><Relationship Id="rId6" Type="http://schemas.openxmlformats.org/officeDocument/2006/relationships/hyperlink" Target="https://en.wikipedia.org/wiki/File:Factory_1b.svg" TargetMode="External"/><Relationship Id="rId11" Type="http://schemas.openxmlformats.org/officeDocument/2006/relationships/image" Target="../media/image15.jpg"/><Relationship Id="rId5" Type="http://schemas.openxmlformats.org/officeDocument/2006/relationships/image" Target="../media/image13.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14.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32604-FD24-481C-A214-B6943E871E99}" type="datetimeFigureOut">
              <a:rPr lang="en-GB" smtClean="0"/>
              <a:t>21/02/2021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BFC6D-AE48-4D4F-BC8D-839CA7A47A88}" type="slidenum">
              <a:rPr lang="en-GB" smtClean="0"/>
              <a:t>‹#›</a:t>
            </a:fld>
            <a:endParaRPr lang="en-GB"/>
          </a:p>
        </p:txBody>
      </p:sp>
    </p:spTree>
    <p:extLst>
      <p:ext uri="{BB962C8B-B14F-4D97-AF65-F5344CB8AC3E}">
        <p14:creationId xmlns:p14="http://schemas.microsoft.com/office/powerpoint/2010/main" val="2659497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a:t>
            </a:r>
            <a:r>
              <a:rPr lang="en-GB" baseline="0" dirty="0"/>
              <a:t>gases can be harnessed in facilities such as </a:t>
            </a:r>
            <a:r>
              <a:rPr lang="en-GB" baseline="0" dirty="0" err="1"/>
              <a:t>theo</a:t>
            </a:r>
            <a:r>
              <a:rPr lang="en-GB" baseline="0" dirty="0"/>
              <a:t> ne built by Aberdeen City, improving recycling, reducing landfill and generating energy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7804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1.gif"/><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0.jpg"/><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Layout" Target="../diagrams/layout1.xml"/><Relationship Id="rId7" Type="http://schemas.openxmlformats.org/officeDocument/2006/relationships/image" Target="../media/image19.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68458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0465" y="5694218"/>
            <a:ext cx="1005406" cy="1005406"/>
          </a:xfrm>
          <a:prstGeom prst="rect">
            <a:avLst/>
          </a:prstGeom>
        </p:spPr>
      </p:pic>
      <p:sp>
        <p:nvSpPr>
          <p:cNvPr id="5" name="Rounded Rectangular Callout 4"/>
          <p:cNvSpPr>
            <a:spLocks noChangeAspect="1"/>
          </p:cNvSpPr>
          <p:nvPr/>
        </p:nvSpPr>
        <p:spPr>
          <a:xfrm>
            <a:off x="1233243" y="627970"/>
            <a:ext cx="2108351" cy="855958"/>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sz="1400" b="1" dirty="0">
                <a:solidFill>
                  <a:schemeClr val="bg1"/>
                </a:solidFill>
                <a:latin typeface="Arial" charset="0"/>
                <a:ea typeface="Arial" charset="0"/>
                <a:cs typeface="Arial" charset="0"/>
              </a:rPr>
              <a:t>Crunching </a:t>
            </a:r>
            <a:r>
              <a:rPr lang="en-US" sz="1400" dirty="0">
                <a:solidFill>
                  <a:schemeClr val="bg1"/>
                </a:solidFill>
                <a:latin typeface="Arial" charset="0"/>
                <a:ea typeface="Arial" charset="0"/>
                <a:cs typeface="Arial" charset="0"/>
              </a:rPr>
              <a:t>numbers</a:t>
            </a:r>
          </a:p>
          <a:p>
            <a:pPr>
              <a:spcAft>
                <a:spcPts val="25"/>
              </a:spcAft>
            </a:pPr>
            <a:endParaRPr lang="en-US" dirty="0">
              <a:solidFill>
                <a:schemeClr val="bg1"/>
              </a:solidFill>
              <a:latin typeface="Arial" charset="0"/>
              <a:ea typeface="Arial" charset="0"/>
              <a:cs typeface="Arial"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11533"/>
          <a:stretch/>
        </p:blipFill>
        <p:spPr>
          <a:xfrm>
            <a:off x="1338708" y="1697997"/>
            <a:ext cx="6957395" cy="3730214"/>
          </a:xfrm>
          <a:prstGeom prst="rect">
            <a:avLst/>
          </a:prstGeom>
        </p:spPr>
      </p:pic>
      <p:pic>
        <p:nvPicPr>
          <p:cNvPr id="4" name="Picture 3">
            <a:extLst>
              <a:ext uri="{FF2B5EF4-FFF2-40B4-BE49-F238E27FC236}">
                <a16:creationId xmlns:a16="http://schemas.microsoft.com/office/drawing/2014/main" id="{F4872364-DA4C-4677-AC4B-205B98807193}"/>
              </a:ext>
            </a:extLst>
          </p:cNvPr>
          <p:cNvPicPr>
            <a:picLocks noChangeAspect="1"/>
          </p:cNvPicPr>
          <p:nvPr/>
        </p:nvPicPr>
        <p:blipFill>
          <a:blip r:embed="rId4"/>
          <a:stretch>
            <a:fillRect/>
          </a:stretch>
        </p:blipFill>
        <p:spPr>
          <a:xfrm>
            <a:off x="7011140" y="362059"/>
            <a:ext cx="1402028" cy="1228903"/>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26CCC-20BE-4604-BBEF-5EF1EC7A852A}"/>
              </a:ext>
            </a:extLst>
          </p:cNvPr>
          <p:cNvPicPr>
            <a:picLocks noChangeAspect="1"/>
          </p:cNvPicPr>
          <p:nvPr/>
        </p:nvPicPr>
        <p:blipFill>
          <a:blip r:embed="rId3"/>
          <a:stretch>
            <a:fillRect/>
          </a:stretch>
        </p:blipFill>
        <p:spPr>
          <a:xfrm>
            <a:off x="2857500" y="1714500"/>
            <a:ext cx="3429000" cy="3429000"/>
          </a:xfrm>
          <a:prstGeom prst="rect">
            <a:avLst/>
          </a:prstGeom>
        </p:spPr>
      </p:pic>
      <p:sp>
        <p:nvSpPr>
          <p:cNvPr id="5" name="Rounded Rectangular Callout 4"/>
          <p:cNvSpPr>
            <a:spLocks noChangeAspect="1"/>
          </p:cNvSpPr>
          <p:nvPr/>
        </p:nvSpPr>
        <p:spPr>
          <a:xfrm>
            <a:off x="853896" y="382706"/>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lang="en-US" b="1" dirty="0">
                <a:solidFill>
                  <a:prstClr val="white"/>
                </a:solidFill>
                <a:latin typeface="Arial" charset="0"/>
                <a:ea typeface="Arial" charset="0"/>
                <a:cs typeface="Arial" charset="0"/>
              </a:rPr>
              <a:t>W</a:t>
            </a: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hen food goes to a digestion facility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it captures energy-rich gases with real environmental benefit</a:t>
            </a: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10" name="Picture 9">
            <a:extLst>
              <a:ext uri="{FF2B5EF4-FFF2-40B4-BE49-F238E27FC236}">
                <a16:creationId xmlns:a16="http://schemas.microsoft.com/office/drawing/2014/main" id="{9871B124-A353-44C7-A9D0-B5BB92086B9A}"/>
              </a:ext>
            </a:extLst>
          </p:cNvPr>
          <p:cNvPicPr>
            <a:picLocks noChangeAspect="1"/>
          </p:cNvPicPr>
          <p:nvPr/>
        </p:nvPicPr>
        <p:blipFill>
          <a:blip r:embed="rId5"/>
          <a:srcRect/>
          <a:stretch/>
        </p:blipFill>
        <p:spPr>
          <a:xfrm>
            <a:off x="229795" y="4016593"/>
            <a:ext cx="3506929" cy="2340174"/>
          </a:xfrm>
          <a:prstGeom prst="rect">
            <a:avLst/>
          </a:prstGeom>
          <a:ln>
            <a:solidFill>
              <a:schemeClr val="accent6">
                <a:lumMod val="50000"/>
              </a:schemeClr>
            </a:solidFill>
          </a:ln>
        </p:spPr>
      </p:pic>
      <p:pic>
        <p:nvPicPr>
          <p:cNvPr id="8" name="Picture 7">
            <a:extLst>
              <a:ext uri="{FF2B5EF4-FFF2-40B4-BE49-F238E27FC236}">
                <a16:creationId xmlns:a16="http://schemas.microsoft.com/office/drawing/2014/main" id="{3AD89E1A-FA5D-49E7-B622-2BA0A1C3EACF}"/>
              </a:ext>
            </a:extLst>
          </p:cNvPr>
          <p:cNvPicPr>
            <a:picLocks noChangeAspect="1"/>
          </p:cNvPicPr>
          <p:nvPr/>
        </p:nvPicPr>
        <p:blipFill>
          <a:blip r:embed="rId6"/>
          <a:stretch>
            <a:fillRect/>
          </a:stretch>
        </p:blipFill>
        <p:spPr>
          <a:xfrm>
            <a:off x="5906865" y="351536"/>
            <a:ext cx="3009006" cy="2639568"/>
          </a:xfrm>
          <a:prstGeom prst="rect">
            <a:avLst/>
          </a:prstGeom>
        </p:spPr>
      </p:pic>
      <p:sp>
        <p:nvSpPr>
          <p:cNvPr id="2" name="TextBox 1">
            <a:extLst>
              <a:ext uri="{FF2B5EF4-FFF2-40B4-BE49-F238E27FC236}">
                <a16:creationId xmlns:a16="http://schemas.microsoft.com/office/drawing/2014/main" id="{1356DABD-BC2C-4167-837C-AFEE0F02CFAB}"/>
              </a:ext>
            </a:extLst>
          </p:cNvPr>
          <p:cNvSpPr txBox="1"/>
          <p:nvPr/>
        </p:nvSpPr>
        <p:spPr>
          <a:xfrm>
            <a:off x="5775281" y="3586579"/>
            <a:ext cx="2852421" cy="2585323"/>
          </a:xfrm>
          <a:prstGeom prst="rect">
            <a:avLst/>
          </a:prstGeom>
          <a:noFill/>
        </p:spPr>
        <p:txBody>
          <a:bodyPr wrap="square" rtlCol="0">
            <a:spAutoFit/>
          </a:bodyPr>
          <a:lstStyle/>
          <a:p>
            <a:r>
              <a:rPr lang="en-GB" dirty="0"/>
              <a:t>The Aberdeen </a:t>
            </a:r>
            <a:r>
              <a:rPr lang="en-GB" dirty="0" err="1"/>
              <a:t>foodwaste</a:t>
            </a:r>
            <a:r>
              <a:rPr lang="en-GB" dirty="0"/>
              <a:t> digester :</a:t>
            </a:r>
          </a:p>
          <a:p>
            <a:pPr marL="285750" indent="-285750">
              <a:buFont typeface="Arial" panose="020B0604020202020204" pitchFamily="34" charset="0"/>
              <a:buChar char="•"/>
            </a:pPr>
            <a:r>
              <a:rPr lang="en-GB" dirty="0"/>
              <a:t>REDUCES LANDFILL</a:t>
            </a:r>
          </a:p>
          <a:p>
            <a:pPr marL="285750" indent="-285750">
              <a:buFont typeface="Arial" panose="020B0604020202020204" pitchFamily="34" charset="0"/>
              <a:buChar char="•"/>
            </a:pPr>
            <a:r>
              <a:rPr lang="en-GB" dirty="0"/>
              <a:t>REDUCES ‘WASTE MILES’</a:t>
            </a:r>
          </a:p>
          <a:p>
            <a:pPr marL="285750" indent="-285750">
              <a:buFont typeface="Arial" panose="020B0604020202020204" pitchFamily="34" charset="0"/>
              <a:buChar char="•"/>
            </a:pPr>
            <a:r>
              <a:rPr lang="en-GB" dirty="0"/>
              <a:t>GENERATES RENEWABLE ENERGY</a:t>
            </a:r>
          </a:p>
          <a:p>
            <a:pPr marL="285750" indent="-285750">
              <a:buFont typeface="Arial" panose="020B0604020202020204" pitchFamily="34" charset="0"/>
              <a:buChar char="•"/>
            </a:pPr>
            <a:r>
              <a:rPr lang="en-GB" dirty="0"/>
              <a:t>MAKES FERTILIZER</a:t>
            </a:r>
          </a:p>
          <a:p>
            <a:pPr marL="285750" indent="-285750">
              <a:buFont typeface="Arial" panose="020B0604020202020204" pitchFamily="34" charset="0"/>
              <a:buChar char="•"/>
            </a:pPr>
            <a:r>
              <a:rPr lang="en-GB" dirty="0"/>
              <a:t>CREATES EMPLOYMENT</a:t>
            </a:r>
          </a:p>
          <a:p>
            <a:endParaRPr lang="en-GB" dirty="0"/>
          </a:p>
        </p:txBody>
      </p:sp>
    </p:spTree>
    <p:extLst>
      <p:ext uri="{BB962C8B-B14F-4D97-AF65-F5344CB8AC3E}">
        <p14:creationId xmlns:p14="http://schemas.microsoft.com/office/powerpoint/2010/main" val="1577746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3750</TotalTime>
  <Words>340</Words>
  <Application>Microsoft Office PowerPoint</Application>
  <PresentationFormat>On-screen Show (4:3)</PresentationFormat>
  <Paragraphs>40</Paragraphs>
  <Slides>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20</cp:revision>
  <dcterms:created xsi:type="dcterms:W3CDTF">2017-03-24T21:36:39Z</dcterms:created>
  <dcterms:modified xsi:type="dcterms:W3CDTF">2021-02-21T17:52:03Z</dcterms:modified>
</cp:coreProperties>
</file>